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0fc065fe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0fc065fe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0fc065fe7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0fc065fe7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0fc065fe7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0fc065fe7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0fc065fe7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0fc065fe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nolan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0fc065fe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0fc065fe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0fc065f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0fc065f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0fc065fe7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0fc065fe7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0fc065fe7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0fc065fe7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0fc065fe7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0fc065fe7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0fc065fe7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0fc065fe7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0fc065fe7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0fc065fe7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0fc065fe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0fc065fe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a0fc065fe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a0fc065fe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0fc065fe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0fc065fe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Santiago Perhaps?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0fc065fe7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0fc065fe7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0fc065f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0fc065f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0fc065fe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a0fc065fe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0fc065fe7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0fc065fe7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0fc065fe7_9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0fc065fe7_9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0fc065fe7_9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0fc065fe7_9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0fc065fe7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a0fc065fe7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0fc065fe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0fc065fe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a0fc065fe7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0fc065fe7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0fc065fe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0fc065fe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0fc065f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0fc065f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0fc065fe7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a0fc065fe7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0fc065fe7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0fc065fe7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0fc065fe7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0fc065fe7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hyperlink" Target="https://www.youtube.com/watch?v=yw4EqNmWbPA" TargetMode="External"/><Relationship Id="rId4" Type="http://schemas.openxmlformats.org/officeDocument/2006/relationships/hyperlink" Target="https://www.youtube.com/watch?v=fZ05auHKe3I"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Fifteen Puzzle</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b="1" lang="en" sz="4200">
                <a:solidFill>
                  <a:schemeClr val="dk2"/>
                </a:solidFill>
                <a:latin typeface="Raleway"/>
                <a:ea typeface="Raleway"/>
                <a:cs typeface="Raleway"/>
                <a:sym typeface="Raleway"/>
              </a:rPr>
              <a:t>(Web Dev Project-</a:t>
            </a:r>
            <a:r>
              <a:rPr b="1" lang="en" sz="4200">
                <a:latin typeface="Raleway"/>
                <a:ea typeface="Raleway"/>
                <a:cs typeface="Raleway"/>
                <a:sym typeface="Raleway"/>
              </a:rPr>
              <a:t>3</a:t>
            </a:r>
            <a:r>
              <a:rPr b="1" lang="en" sz="4200">
                <a:solidFill>
                  <a:schemeClr val="dk2"/>
                </a:solidFill>
                <a:latin typeface="Raleway"/>
                <a:ea typeface="Raleway"/>
                <a:cs typeface="Raleway"/>
                <a:sym typeface="Raleway"/>
              </a:rPr>
              <a:t>) - HTML, CSS, and </a:t>
            </a:r>
            <a:r>
              <a:rPr b="1" lang="en" sz="4200">
                <a:latin typeface="Raleway"/>
                <a:ea typeface="Raleway"/>
                <a:cs typeface="Raleway"/>
                <a:sym typeface="Raleway"/>
              </a:rPr>
              <a:t>JavaScript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311700" y="1924425"/>
            <a:ext cx="8520600" cy="70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Game Functionality</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013825" y="386200"/>
            <a:ext cx="41463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5833"/>
              <a:buFont typeface="Arial"/>
              <a:buNone/>
            </a:pPr>
            <a:r>
              <a:rPr lang="en" sz="2400">
                <a:solidFill>
                  <a:schemeClr val="dk2"/>
                </a:solidFill>
              </a:rPr>
              <a:t>Creating the puzzle board.</a:t>
            </a:r>
            <a:endParaRPr sz="2400"/>
          </a:p>
          <a:p>
            <a:pPr indent="0" lvl="0" marL="0" rtl="0" algn="ctr">
              <a:spcBef>
                <a:spcPts val="1200"/>
              </a:spcBef>
              <a:spcAft>
                <a:spcPts val="0"/>
              </a:spcAft>
              <a:buNone/>
            </a:pPr>
            <a:r>
              <a:t/>
            </a:r>
            <a:endParaRPr/>
          </a:p>
        </p:txBody>
      </p:sp>
      <p:sp>
        <p:nvSpPr>
          <p:cNvPr id="195" name="Google Shape;195;p23"/>
          <p:cNvSpPr txBox="1"/>
          <p:nvPr>
            <p:ph idx="1" type="body"/>
          </p:nvPr>
        </p:nvSpPr>
        <p:spPr>
          <a:xfrm>
            <a:off x="76200" y="1605200"/>
            <a:ext cx="3504300" cy="2337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275"/>
              <a:buNone/>
            </a:pPr>
            <a:r>
              <a:rPr lang="en" sz="1550"/>
              <a:t>createFixedboard(); is a function that creates the board and stores it in a 2D array called arrayForBoard. It then sets the last element of the array’s value to 0.</a:t>
            </a:r>
            <a:endParaRPr sz="1550"/>
          </a:p>
          <a:p>
            <a:pPr indent="0" lvl="0" marL="0" rtl="0" algn="l">
              <a:lnSpc>
                <a:spcPct val="105000"/>
              </a:lnSpc>
              <a:spcBef>
                <a:spcPts val="1200"/>
              </a:spcBef>
              <a:spcAft>
                <a:spcPts val="0"/>
              </a:spcAft>
              <a:buSzPts val="275"/>
              <a:buNone/>
            </a:pPr>
            <a:r>
              <a:rPr lang="en" sz="1550"/>
              <a:t>The function showTable prints the board initialized in createFixedBoard();</a:t>
            </a:r>
            <a:br>
              <a:rPr lang="en" sz="1550"/>
            </a:br>
            <a:r>
              <a:rPr lang="en" sz="1550"/>
              <a:t>and</a:t>
            </a:r>
            <a:r>
              <a:rPr lang="en" sz="1550"/>
              <a:t> sets the final tile as blank </a:t>
            </a:r>
            <a:endParaRPr sz="1550"/>
          </a:p>
          <a:p>
            <a:pPr indent="0" lvl="0" marL="0" rtl="0" algn="l">
              <a:lnSpc>
                <a:spcPct val="105000"/>
              </a:lnSpc>
              <a:spcBef>
                <a:spcPts val="1200"/>
              </a:spcBef>
              <a:spcAft>
                <a:spcPts val="0"/>
              </a:spcAft>
              <a:buSzPts val="275"/>
              <a:buNone/>
            </a:pPr>
            <a:r>
              <a:t/>
            </a:r>
            <a:endParaRPr sz="1450"/>
          </a:p>
          <a:p>
            <a:pPr indent="0" lvl="0" marL="0" rtl="0" algn="l">
              <a:lnSpc>
                <a:spcPct val="105000"/>
              </a:lnSpc>
              <a:spcBef>
                <a:spcPts val="1200"/>
              </a:spcBef>
              <a:spcAft>
                <a:spcPts val="1200"/>
              </a:spcAft>
              <a:buSzPts val="275"/>
              <a:buNone/>
            </a:pPr>
            <a:r>
              <a:t/>
            </a:r>
            <a:endParaRPr sz="1450"/>
          </a:p>
        </p:txBody>
      </p:sp>
      <p:pic>
        <p:nvPicPr>
          <p:cNvPr id="196" name="Google Shape;196;p23"/>
          <p:cNvPicPr preferRelativeResize="0"/>
          <p:nvPr/>
        </p:nvPicPr>
        <p:blipFill>
          <a:blip r:embed="rId3">
            <a:alphaModFix/>
          </a:blip>
          <a:stretch>
            <a:fillRect/>
          </a:stretch>
        </p:blipFill>
        <p:spPr>
          <a:xfrm>
            <a:off x="3713600" y="958900"/>
            <a:ext cx="5387750" cy="2385343"/>
          </a:xfrm>
          <a:prstGeom prst="rect">
            <a:avLst/>
          </a:prstGeom>
          <a:noFill/>
          <a:ln>
            <a:noFill/>
          </a:ln>
        </p:spPr>
      </p:pic>
      <p:pic>
        <p:nvPicPr>
          <p:cNvPr id="197" name="Google Shape;197;p23"/>
          <p:cNvPicPr preferRelativeResize="0"/>
          <p:nvPr/>
        </p:nvPicPr>
        <p:blipFill>
          <a:blip r:embed="rId4">
            <a:alphaModFix/>
          </a:blip>
          <a:stretch>
            <a:fillRect/>
          </a:stretch>
        </p:blipFill>
        <p:spPr>
          <a:xfrm>
            <a:off x="3356100" y="3393225"/>
            <a:ext cx="5787774" cy="1637100"/>
          </a:xfrm>
          <a:prstGeom prst="rect">
            <a:avLst/>
          </a:prstGeom>
          <a:noFill/>
          <a:ln>
            <a:noFill/>
          </a:ln>
        </p:spPr>
      </p:pic>
      <p:sp>
        <p:nvSpPr>
          <p:cNvPr id="198" name="Google Shape;198;p23"/>
          <p:cNvSpPr txBox="1"/>
          <p:nvPr/>
        </p:nvSpPr>
        <p:spPr>
          <a:xfrm>
            <a:off x="258450" y="4277925"/>
            <a:ext cx="28392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118600" y="294350"/>
            <a:ext cx="3144000" cy="61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Moving tiles</a:t>
            </a:r>
            <a:endParaRPr/>
          </a:p>
        </p:txBody>
      </p:sp>
      <p:sp>
        <p:nvSpPr>
          <p:cNvPr id="204" name="Google Shape;204;p24"/>
          <p:cNvSpPr txBox="1"/>
          <p:nvPr>
            <p:ph idx="1" type="body"/>
          </p:nvPr>
        </p:nvSpPr>
        <p:spPr>
          <a:xfrm>
            <a:off x="90700" y="3639150"/>
            <a:ext cx="8861100" cy="12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moveThisTile() function moves tiles and checks if the move wins the game. If the a move solves the puzzle it prompt’s a victory pop-up.</a:t>
            </a:r>
            <a:endParaRPr sz="1400"/>
          </a:p>
          <a:p>
            <a:pPr indent="0" lvl="0" marL="0" rtl="0" algn="l">
              <a:spcBef>
                <a:spcPts val="1200"/>
              </a:spcBef>
              <a:spcAft>
                <a:spcPts val="1200"/>
              </a:spcAft>
              <a:buNone/>
            </a:pPr>
            <a:r>
              <a:rPr lang="en" sz="1400"/>
              <a:t>The checkIfMovable() function checks if an adjacent block is empty before allowing a move to happen, if there is a valid move </a:t>
            </a:r>
            <a:r>
              <a:rPr lang="en" sz="1400"/>
              <a:t>available</a:t>
            </a:r>
            <a:r>
              <a:rPr lang="en" sz="1400"/>
              <a:t> it moves the tile to the empty block.</a:t>
            </a:r>
            <a:endParaRPr sz="1400"/>
          </a:p>
        </p:txBody>
      </p:sp>
      <p:pic>
        <p:nvPicPr>
          <p:cNvPr id="205" name="Google Shape;205;p24"/>
          <p:cNvPicPr preferRelativeResize="0"/>
          <p:nvPr/>
        </p:nvPicPr>
        <p:blipFill>
          <a:blip r:embed="rId3">
            <a:alphaModFix/>
          </a:blip>
          <a:stretch>
            <a:fillRect/>
          </a:stretch>
        </p:blipFill>
        <p:spPr>
          <a:xfrm>
            <a:off x="90700" y="1169800"/>
            <a:ext cx="5449800" cy="2287200"/>
          </a:xfrm>
          <a:prstGeom prst="rect">
            <a:avLst/>
          </a:prstGeom>
          <a:noFill/>
          <a:ln>
            <a:noFill/>
          </a:ln>
        </p:spPr>
      </p:pic>
      <p:pic>
        <p:nvPicPr>
          <p:cNvPr id="206" name="Google Shape;206;p24"/>
          <p:cNvPicPr preferRelativeResize="0"/>
          <p:nvPr/>
        </p:nvPicPr>
        <p:blipFill>
          <a:blip r:embed="rId4">
            <a:alphaModFix/>
          </a:blip>
          <a:stretch>
            <a:fillRect/>
          </a:stretch>
        </p:blipFill>
        <p:spPr>
          <a:xfrm>
            <a:off x="5653125" y="911450"/>
            <a:ext cx="3298701" cy="27624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297500" y="393750"/>
            <a:ext cx="1513800" cy="6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Shuffle</a:t>
            </a:r>
            <a:endParaRPr/>
          </a:p>
        </p:txBody>
      </p:sp>
      <p:pic>
        <p:nvPicPr>
          <p:cNvPr id="212" name="Google Shape;212;p25"/>
          <p:cNvPicPr preferRelativeResize="0"/>
          <p:nvPr/>
        </p:nvPicPr>
        <p:blipFill>
          <a:blip r:embed="rId3">
            <a:alphaModFix/>
          </a:blip>
          <a:stretch>
            <a:fillRect/>
          </a:stretch>
        </p:blipFill>
        <p:spPr>
          <a:xfrm>
            <a:off x="0" y="1593350"/>
            <a:ext cx="5614200" cy="1597600"/>
          </a:xfrm>
          <a:prstGeom prst="rect">
            <a:avLst/>
          </a:prstGeom>
          <a:noFill/>
          <a:ln>
            <a:noFill/>
          </a:ln>
        </p:spPr>
      </p:pic>
      <p:pic>
        <p:nvPicPr>
          <p:cNvPr id="213" name="Google Shape;213;p25"/>
          <p:cNvPicPr preferRelativeResize="0"/>
          <p:nvPr/>
        </p:nvPicPr>
        <p:blipFill>
          <a:blip r:embed="rId4">
            <a:alphaModFix/>
          </a:blip>
          <a:stretch>
            <a:fillRect/>
          </a:stretch>
        </p:blipFill>
        <p:spPr>
          <a:xfrm>
            <a:off x="4572000" y="3279275"/>
            <a:ext cx="4495800" cy="163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490250" y="450150"/>
            <a:ext cx="3876000" cy="309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Move counter</a:t>
            </a:r>
            <a:endParaRPr/>
          </a:p>
        </p:txBody>
      </p:sp>
      <p:pic>
        <p:nvPicPr>
          <p:cNvPr id="219" name="Google Shape;219;p26"/>
          <p:cNvPicPr preferRelativeResize="0"/>
          <p:nvPr/>
        </p:nvPicPr>
        <p:blipFill>
          <a:blip r:embed="rId3">
            <a:alphaModFix/>
          </a:blip>
          <a:stretch>
            <a:fillRect/>
          </a:stretch>
        </p:blipFill>
        <p:spPr>
          <a:xfrm>
            <a:off x="5059300" y="1241325"/>
            <a:ext cx="3318725" cy="622261"/>
          </a:xfrm>
          <a:prstGeom prst="rect">
            <a:avLst/>
          </a:prstGeom>
          <a:noFill/>
          <a:ln>
            <a:noFill/>
          </a:ln>
        </p:spPr>
      </p:pic>
      <p:sp>
        <p:nvSpPr>
          <p:cNvPr id="220" name="Google Shape;220;p26"/>
          <p:cNvSpPr txBox="1"/>
          <p:nvPr/>
        </p:nvSpPr>
        <p:spPr>
          <a:xfrm>
            <a:off x="5322800" y="2097075"/>
            <a:ext cx="2736300" cy="7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Increments a counter each time a player makes a valid move.</a:t>
            </a:r>
            <a:endParaRPr sz="1600">
              <a:solidFill>
                <a:schemeClr val="dk2"/>
              </a:solidFill>
            </a:endParaRPr>
          </a:p>
        </p:txBody>
      </p:sp>
      <p:pic>
        <p:nvPicPr>
          <p:cNvPr id="221" name="Google Shape;221;p26"/>
          <p:cNvPicPr preferRelativeResize="0"/>
          <p:nvPr/>
        </p:nvPicPr>
        <p:blipFill>
          <a:blip r:embed="rId4">
            <a:alphaModFix/>
          </a:blip>
          <a:stretch>
            <a:fillRect/>
          </a:stretch>
        </p:blipFill>
        <p:spPr>
          <a:xfrm>
            <a:off x="198775" y="1448850"/>
            <a:ext cx="2238375" cy="762000"/>
          </a:xfrm>
          <a:prstGeom prst="rect">
            <a:avLst/>
          </a:prstGeom>
          <a:noFill/>
          <a:ln>
            <a:noFill/>
          </a:ln>
        </p:spPr>
      </p:pic>
      <p:pic>
        <p:nvPicPr>
          <p:cNvPr id="222" name="Google Shape;222;p26"/>
          <p:cNvPicPr preferRelativeResize="0"/>
          <p:nvPr/>
        </p:nvPicPr>
        <p:blipFill>
          <a:blip r:embed="rId5">
            <a:alphaModFix/>
          </a:blip>
          <a:stretch>
            <a:fillRect/>
          </a:stretch>
        </p:blipFill>
        <p:spPr>
          <a:xfrm>
            <a:off x="92775" y="2425250"/>
            <a:ext cx="4867275" cy="154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700"/>
              <a:t>Extra </a:t>
            </a:r>
            <a:r>
              <a:rPr lang="en" sz="4700"/>
              <a:t>Features</a:t>
            </a:r>
            <a:endParaRPr sz="4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381000" y="762000"/>
            <a:ext cx="3375300" cy="1644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Changing Dimensions</a:t>
            </a:r>
            <a:endParaRPr/>
          </a:p>
        </p:txBody>
      </p:sp>
      <p:pic>
        <p:nvPicPr>
          <p:cNvPr id="233" name="Google Shape;233;p28"/>
          <p:cNvPicPr preferRelativeResize="0"/>
          <p:nvPr/>
        </p:nvPicPr>
        <p:blipFill>
          <a:blip r:embed="rId3">
            <a:alphaModFix/>
          </a:blip>
          <a:stretch>
            <a:fillRect/>
          </a:stretch>
        </p:blipFill>
        <p:spPr>
          <a:xfrm>
            <a:off x="3375300" y="0"/>
            <a:ext cx="5768699" cy="2943488"/>
          </a:xfrm>
          <a:prstGeom prst="rect">
            <a:avLst/>
          </a:prstGeom>
          <a:noFill/>
          <a:ln>
            <a:noFill/>
          </a:ln>
        </p:spPr>
      </p:pic>
      <p:pic>
        <p:nvPicPr>
          <p:cNvPr id="234" name="Google Shape;234;p28"/>
          <p:cNvPicPr preferRelativeResize="0"/>
          <p:nvPr/>
        </p:nvPicPr>
        <p:blipFill>
          <a:blip r:embed="rId4">
            <a:alphaModFix/>
          </a:blip>
          <a:stretch>
            <a:fillRect/>
          </a:stretch>
        </p:blipFill>
        <p:spPr>
          <a:xfrm>
            <a:off x="4274025" y="2943502"/>
            <a:ext cx="4869975" cy="220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409175" y="203275"/>
            <a:ext cx="2991300" cy="854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Shuffle</a:t>
            </a:r>
            <a:endParaRPr/>
          </a:p>
        </p:txBody>
      </p:sp>
      <p:pic>
        <p:nvPicPr>
          <p:cNvPr id="240" name="Google Shape;240;p29"/>
          <p:cNvPicPr preferRelativeResize="0"/>
          <p:nvPr/>
        </p:nvPicPr>
        <p:blipFill>
          <a:blip r:embed="rId3">
            <a:alphaModFix/>
          </a:blip>
          <a:stretch>
            <a:fillRect/>
          </a:stretch>
        </p:blipFill>
        <p:spPr>
          <a:xfrm>
            <a:off x="3400475" y="3275098"/>
            <a:ext cx="5800725" cy="1868400"/>
          </a:xfrm>
          <a:prstGeom prst="rect">
            <a:avLst/>
          </a:prstGeom>
          <a:noFill/>
          <a:ln>
            <a:noFill/>
          </a:ln>
        </p:spPr>
      </p:pic>
      <p:pic>
        <p:nvPicPr>
          <p:cNvPr id="241" name="Google Shape;241;p29"/>
          <p:cNvPicPr preferRelativeResize="0"/>
          <p:nvPr/>
        </p:nvPicPr>
        <p:blipFill>
          <a:blip r:embed="rId4">
            <a:alphaModFix/>
          </a:blip>
          <a:stretch>
            <a:fillRect/>
          </a:stretch>
        </p:blipFill>
        <p:spPr>
          <a:xfrm>
            <a:off x="4023925" y="-119275"/>
            <a:ext cx="5126426" cy="3275099"/>
          </a:xfrm>
          <a:prstGeom prst="rect">
            <a:avLst/>
          </a:prstGeom>
          <a:noFill/>
          <a:ln>
            <a:noFill/>
          </a:ln>
        </p:spPr>
      </p:pic>
      <p:pic>
        <p:nvPicPr>
          <p:cNvPr id="242" name="Google Shape;242;p29"/>
          <p:cNvPicPr preferRelativeResize="0"/>
          <p:nvPr/>
        </p:nvPicPr>
        <p:blipFill>
          <a:blip r:embed="rId5">
            <a:alphaModFix/>
          </a:blip>
          <a:stretch>
            <a:fillRect/>
          </a:stretch>
        </p:blipFill>
        <p:spPr>
          <a:xfrm>
            <a:off x="167950" y="898400"/>
            <a:ext cx="3855975" cy="186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490250" y="450150"/>
            <a:ext cx="2137500" cy="566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Cheat</a:t>
            </a:r>
            <a:endParaRPr/>
          </a:p>
        </p:txBody>
      </p:sp>
      <p:pic>
        <p:nvPicPr>
          <p:cNvPr id="248" name="Google Shape;248;p30"/>
          <p:cNvPicPr preferRelativeResize="0"/>
          <p:nvPr/>
        </p:nvPicPr>
        <p:blipFill>
          <a:blip r:embed="rId3">
            <a:alphaModFix/>
          </a:blip>
          <a:stretch>
            <a:fillRect/>
          </a:stretch>
        </p:blipFill>
        <p:spPr>
          <a:xfrm>
            <a:off x="4016350" y="3322550"/>
            <a:ext cx="5127651" cy="1820950"/>
          </a:xfrm>
          <a:prstGeom prst="rect">
            <a:avLst/>
          </a:prstGeom>
          <a:noFill/>
          <a:ln>
            <a:noFill/>
          </a:ln>
        </p:spPr>
      </p:pic>
      <p:pic>
        <p:nvPicPr>
          <p:cNvPr id="249" name="Google Shape;249;p30"/>
          <p:cNvPicPr preferRelativeResize="0"/>
          <p:nvPr/>
        </p:nvPicPr>
        <p:blipFill>
          <a:blip r:embed="rId4">
            <a:alphaModFix/>
          </a:blip>
          <a:stretch>
            <a:fillRect/>
          </a:stretch>
        </p:blipFill>
        <p:spPr>
          <a:xfrm>
            <a:off x="109725" y="1319025"/>
            <a:ext cx="4171950" cy="1600200"/>
          </a:xfrm>
          <a:prstGeom prst="rect">
            <a:avLst/>
          </a:prstGeom>
          <a:noFill/>
          <a:ln>
            <a:noFill/>
          </a:ln>
        </p:spPr>
      </p:pic>
      <p:pic>
        <p:nvPicPr>
          <p:cNvPr id="250" name="Google Shape;250;p30"/>
          <p:cNvPicPr preferRelativeResize="0"/>
          <p:nvPr/>
        </p:nvPicPr>
        <p:blipFill>
          <a:blip r:embed="rId5">
            <a:alphaModFix/>
          </a:blip>
          <a:stretch>
            <a:fillRect/>
          </a:stretch>
        </p:blipFill>
        <p:spPr>
          <a:xfrm>
            <a:off x="5140795" y="131825"/>
            <a:ext cx="3472579" cy="319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274800" y="1061350"/>
            <a:ext cx="3600900" cy="1461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Background Selector</a:t>
            </a:r>
            <a:endParaRPr/>
          </a:p>
        </p:txBody>
      </p:sp>
      <p:pic>
        <p:nvPicPr>
          <p:cNvPr id="256" name="Google Shape;256;p31"/>
          <p:cNvPicPr preferRelativeResize="0"/>
          <p:nvPr/>
        </p:nvPicPr>
        <p:blipFill>
          <a:blip r:embed="rId3">
            <a:alphaModFix/>
          </a:blip>
          <a:stretch>
            <a:fillRect/>
          </a:stretch>
        </p:blipFill>
        <p:spPr>
          <a:xfrm>
            <a:off x="3725000" y="318450"/>
            <a:ext cx="4564375" cy="2724150"/>
          </a:xfrm>
          <a:prstGeom prst="rect">
            <a:avLst/>
          </a:prstGeom>
          <a:noFill/>
          <a:ln>
            <a:noFill/>
          </a:ln>
        </p:spPr>
      </p:pic>
      <p:pic>
        <p:nvPicPr>
          <p:cNvPr id="257" name="Google Shape;257;p31"/>
          <p:cNvPicPr preferRelativeResize="0"/>
          <p:nvPr/>
        </p:nvPicPr>
        <p:blipFill>
          <a:blip r:embed="rId4">
            <a:alphaModFix/>
          </a:blip>
          <a:stretch>
            <a:fillRect/>
          </a:stretch>
        </p:blipFill>
        <p:spPr>
          <a:xfrm>
            <a:off x="1216275" y="3457300"/>
            <a:ext cx="6575949" cy="112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577025" y="401325"/>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TOC</a:t>
            </a:r>
            <a:endParaRPr/>
          </a:p>
        </p:txBody>
      </p:sp>
      <p:sp>
        <p:nvSpPr>
          <p:cNvPr id="141" name="Google Shape;141;p14"/>
          <p:cNvSpPr txBox="1"/>
          <p:nvPr>
            <p:ph idx="1" type="body"/>
          </p:nvPr>
        </p:nvSpPr>
        <p:spPr>
          <a:xfrm>
            <a:off x="566250" y="1764175"/>
            <a:ext cx="3073200" cy="2743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900"/>
              <a:t>Team Members</a:t>
            </a:r>
            <a:endParaRPr sz="1900"/>
          </a:p>
          <a:p>
            <a:pPr indent="0" lvl="0" marL="0" rtl="0" algn="l">
              <a:lnSpc>
                <a:spcPct val="90000"/>
              </a:lnSpc>
              <a:spcBef>
                <a:spcPts val="0"/>
              </a:spcBef>
              <a:spcAft>
                <a:spcPts val="0"/>
              </a:spcAft>
              <a:buNone/>
            </a:pPr>
            <a:r>
              <a:rPr lang="en" sz="1900"/>
              <a:t>Overview</a:t>
            </a:r>
            <a:endParaRPr sz="1900"/>
          </a:p>
          <a:p>
            <a:pPr indent="0" lvl="0" marL="0" rtl="0" algn="l">
              <a:lnSpc>
                <a:spcPct val="90000"/>
              </a:lnSpc>
              <a:spcBef>
                <a:spcPts val="0"/>
              </a:spcBef>
              <a:spcAft>
                <a:spcPts val="0"/>
              </a:spcAft>
              <a:buNone/>
            </a:pPr>
            <a:r>
              <a:rPr lang="en" sz="1900"/>
              <a:t>Pages</a:t>
            </a:r>
            <a:endParaRPr sz="1900"/>
          </a:p>
          <a:p>
            <a:pPr indent="0" lvl="0" marL="0" rtl="0" algn="l">
              <a:lnSpc>
                <a:spcPct val="90000"/>
              </a:lnSpc>
              <a:spcBef>
                <a:spcPts val="0"/>
              </a:spcBef>
              <a:spcAft>
                <a:spcPts val="0"/>
              </a:spcAft>
              <a:buNone/>
            </a:pPr>
            <a:r>
              <a:rPr lang="en" sz="1900"/>
              <a:t>Features</a:t>
            </a:r>
            <a:endParaRPr sz="1900"/>
          </a:p>
          <a:p>
            <a:pPr indent="0" lvl="0" marL="0" rtl="0" algn="l">
              <a:lnSpc>
                <a:spcPct val="90000"/>
              </a:lnSpc>
              <a:spcBef>
                <a:spcPts val="0"/>
              </a:spcBef>
              <a:spcAft>
                <a:spcPts val="0"/>
              </a:spcAft>
              <a:buNone/>
            </a:pPr>
            <a:r>
              <a:rPr lang="en" sz="1900"/>
              <a:t>Changing Dimensions</a:t>
            </a:r>
            <a:endParaRPr sz="1900"/>
          </a:p>
          <a:p>
            <a:pPr indent="0" lvl="0" marL="0" rtl="0" algn="l">
              <a:lnSpc>
                <a:spcPct val="90000"/>
              </a:lnSpc>
              <a:spcBef>
                <a:spcPts val="0"/>
              </a:spcBef>
              <a:spcAft>
                <a:spcPts val="0"/>
              </a:spcAft>
              <a:buNone/>
            </a:pPr>
            <a:r>
              <a:rPr lang="en" sz="1900"/>
              <a:t>Shuffle</a:t>
            </a:r>
            <a:endParaRPr sz="1900"/>
          </a:p>
          <a:p>
            <a:pPr indent="0" lvl="0" marL="0" rtl="0" algn="l">
              <a:lnSpc>
                <a:spcPct val="90000"/>
              </a:lnSpc>
              <a:spcBef>
                <a:spcPts val="0"/>
              </a:spcBef>
              <a:spcAft>
                <a:spcPts val="0"/>
              </a:spcAft>
              <a:buNone/>
            </a:pPr>
            <a:r>
              <a:rPr lang="en" sz="1900"/>
              <a:t>Cheat</a:t>
            </a:r>
            <a:endParaRPr sz="1900"/>
          </a:p>
          <a:p>
            <a:pPr indent="0" lvl="0" marL="0" rtl="0" algn="l">
              <a:lnSpc>
                <a:spcPct val="90000"/>
              </a:lnSpc>
              <a:spcBef>
                <a:spcPts val="0"/>
              </a:spcBef>
              <a:spcAft>
                <a:spcPts val="0"/>
              </a:spcAft>
              <a:buNone/>
            </a:pPr>
            <a:r>
              <a:rPr lang="en" sz="1900"/>
              <a:t>Background Selector</a:t>
            </a:r>
            <a:endParaRPr sz="1900"/>
          </a:p>
          <a:p>
            <a:pPr indent="0" lvl="0" marL="0" rtl="0" algn="l">
              <a:lnSpc>
                <a:spcPct val="90000"/>
              </a:lnSpc>
              <a:spcBef>
                <a:spcPts val="0"/>
              </a:spcBef>
              <a:spcAft>
                <a:spcPts val="0"/>
              </a:spcAft>
              <a:buNone/>
            </a:pPr>
            <a:r>
              <a:rPr lang="en" sz="1900"/>
              <a:t>Obstacles</a:t>
            </a:r>
            <a:endParaRPr sz="1900"/>
          </a:p>
          <a:p>
            <a:pPr indent="0" lvl="0" marL="0" rtl="0" algn="l">
              <a:lnSpc>
                <a:spcPct val="90000"/>
              </a:lnSpc>
              <a:spcBef>
                <a:spcPts val="0"/>
              </a:spcBef>
              <a:spcAft>
                <a:spcPts val="0"/>
              </a:spcAft>
              <a:buNone/>
            </a:pPr>
            <a:r>
              <a:t/>
            </a:r>
            <a:endParaRPr sz="1900">
              <a:solidFill>
                <a:srgbClr val="000000"/>
              </a:solidFill>
            </a:endParaRPr>
          </a:p>
          <a:p>
            <a:pPr indent="0" lvl="0" marL="0" rtl="0" algn="l">
              <a:lnSpc>
                <a:spcPct val="105000"/>
              </a:lnSpc>
              <a:spcBef>
                <a:spcPts val="0"/>
              </a:spcBef>
              <a:spcAft>
                <a:spcPts val="1200"/>
              </a:spcAft>
              <a:buNone/>
            </a:pPr>
            <a:r>
              <a:t/>
            </a:r>
            <a:endParaRPr sz="1800"/>
          </a:p>
        </p:txBody>
      </p:sp>
      <p:sp>
        <p:nvSpPr>
          <p:cNvPr id="142" name="Google Shape;142;p14"/>
          <p:cNvSpPr txBox="1"/>
          <p:nvPr>
            <p:ph idx="1" type="body"/>
          </p:nvPr>
        </p:nvSpPr>
        <p:spPr>
          <a:xfrm>
            <a:off x="4553750" y="1646025"/>
            <a:ext cx="4070400" cy="2661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900"/>
              <a:t>Kanban Benefits</a:t>
            </a:r>
            <a:endParaRPr sz="1900"/>
          </a:p>
          <a:p>
            <a:pPr indent="0" lvl="0" marL="0" rtl="0" algn="l">
              <a:lnSpc>
                <a:spcPct val="90000"/>
              </a:lnSpc>
              <a:spcBef>
                <a:spcPts val="0"/>
              </a:spcBef>
              <a:spcAft>
                <a:spcPts val="0"/>
              </a:spcAft>
              <a:buNone/>
            </a:pPr>
            <a:r>
              <a:rPr lang="en" sz="1900"/>
              <a:t>Limitations</a:t>
            </a:r>
            <a:endParaRPr sz="1900"/>
          </a:p>
          <a:p>
            <a:pPr indent="0" lvl="0" marL="0" rtl="0" algn="l">
              <a:lnSpc>
                <a:spcPct val="90000"/>
              </a:lnSpc>
              <a:spcBef>
                <a:spcPts val="0"/>
              </a:spcBef>
              <a:spcAft>
                <a:spcPts val="0"/>
              </a:spcAft>
              <a:buNone/>
            </a:pPr>
            <a:r>
              <a:rPr lang="en" sz="1900"/>
              <a:t>Sprint Review</a:t>
            </a:r>
            <a:br>
              <a:rPr lang="en" sz="1900"/>
            </a:br>
            <a:r>
              <a:rPr lang="en" sz="1900"/>
              <a:t>DevOps Benefits</a:t>
            </a:r>
            <a:endParaRPr sz="1900"/>
          </a:p>
          <a:p>
            <a:pPr indent="0" lvl="0" marL="0" rtl="0" algn="l">
              <a:lnSpc>
                <a:spcPct val="90000"/>
              </a:lnSpc>
              <a:spcBef>
                <a:spcPts val="0"/>
              </a:spcBef>
              <a:spcAft>
                <a:spcPts val="0"/>
              </a:spcAft>
              <a:buNone/>
            </a:pPr>
            <a:r>
              <a:rPr lang="en" sz="1900"/>
              <a:t>Demo</a:t>
            </a:r>
            <a:endParaRPr sz="1900"/>
          </a:p>
          <a:p>
            <a:pPr indent="0" lvl="0" marL="0" rtl="0" algn="l">
              <a:lnSpc>
                <a:spcPct val="90000"/>
              </a:lnSpc>
              <a:spcBef>
                <a:spcPts val="0"/>
              </a:spcBef>
              <a:spcAft>
                <a:spcPts val="0"/>
              </a:spcAft>
              <a:buClr>
                <a:schemeClr val="dk1"/>
              </a:buClr>
              <a:buSzPts val="1100"/>
              <a:buFont typeface="Arial"/>
              <a:buNone/>
            </a:pPr>
            <a:r>
              <a:rPr lang="en" sz="1900"/>
              <a:t>Youtube/Demo Link</a:t>
            </a:r>
            <a:endParaRPr sz="1900"/>
          </a:p>
          <a:p>
            <a:pPr indent="0" lvl="0" marL="0" rtl="0" algn="l">
              <a:lnSpc>
                <a:spcPct val="100000"/>
              </a:lnSpc>
              <a:spcBef>
                <a:spcPts val="0"/>
              </a:spcBef>
              <a:spcAft>
                <a:spcPts val="0"/>
              </a:spcAft>
              <a:buNone/>
            </a:pPr>
            <a:r>
              <a:rPr lang="en" sz="1900"/>
              <a:t>Github Link</a:t>
            </a:r>
            <a:endParaRPr sz="1900"/>
          </a:p>
          <a:p>
            <a:pPr indent="0" lvl="0" marL="0" rtl="0" algn="l">
              <a:spcBef>
                <a:spcPts val="0"/>
              </a:spcBef>
              <a:spcAft>
                <a:spcPts val="12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1145100" y="13843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Behavior Details </a:t>
            </a:r>
            <a:endParaRPr/>
          </a:p>
          <a:p>
            <a:pPr indent="0" lvl="0" marL="0" rtl="0" algn="l">
              <a:spcBef>
                <a:spcPts val="0"/>
              </a:spcBef>
              <a:spcAft>
                <a:spcPts val="0"/>
              </a:spcAft>
              <a:buNone/>
            </a:pPr>
            <a:r>
              <a:rPr lang="en"/>
              <a:t>Hovers over square</a:t>
            </a:r>
            <a:endParaRPr/>
          </a:p>
        </p:txBody>
      </p:sp>
      <p:pic>
        <p:nvPicPr>
          <p:cNvPr id="263" name="Google Shape;263;p32"/>
          <p:cNvPicPr preferRelativeResize="0"/>
          <p:nvPr/>
        </p:nvPicPr>
        <p:blipFill>
          <a:blip r:embed="rId3">
            <a:alphaModFix/>
          </a:blip>
          <a:stretch>
            <a:fillRect/>
          </a:stretch>
        </p:blipFill>
        <p:spPr>
          <a:xfrm>
            <a:off x="344300" y="2887450"/>
            <a:ext cx="6169775" cy="1486075"/>
          </a:xfrm>
          <a:prstGeom prst="rect">
            <a:avLst/>
          </a:prstGeom>
          <a:noFill/>
          <a:ln>
            <a:noFill/>
          </a:ln>
        </p:spPr>
      </p:pic>
      <p:pic>
        <p:nvPicPr>
          <p:cNvPr id="264" name="Google Shape;264;p32"/>
          <p:cNvPicPr preferRelativeResize="0"/>
          <p:nvPr/>
        </p:nvPicPr>
        <p:blipFill>
          <a:blip r:embed="rId4">
            <a:alphaModFix/>
          </a:blip>
          <a:stretch>
            <a:fillRect/>
          </a:stretch>
        </p:blipFill>
        <p:spPr>
          <a:xfrm>
            <a:off x="5280238" y="686350"/>
            <a:ext cx="3248025" cy="2724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297400" y="557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40"/>
              <a:t>Kanban Benefits(Scrum)</a:t>
            </a:r>
            <a:endParaRPr sz="3240"/>
          </a:p>
        </p:txBody>
      </p:sp>
      <p:sp>
        <p:nvSpPr>
          <p:cNvPr id="270" name="Google Shape;270;p33"/>
          <p:cNvSpPr txBox="1"/>
          <p:nvPr>
            <p:ph idx="1" type="body"/>
          </p:nvPr>
        </p:nvSpPr>
        <p:spPr>
          <a:xfrm>
            <a:off x="679600" y="1287200"/>
            <a:ext cx="7688700" cy="3756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440"/>
              <a:buNone/>
            </a:pPr>
            <a:r>
              <a:rPr lang="en" sz="1280"/>
              <a:t>1. Visual Management: Kanban uses visual boards or cards to represent tasks or work items, making it easy to see the status of work in progress. This visual representation helps teams understand workloads, identify bottlenecks, and maintain transparency.</a:t>
            </a:r>
            <a:endParaRPr sz="1280"/>
          </a:p>
          <a:p>
            <a:pPr indent="0" lvl="0" marL="0" rtl="0" algn="l">
              <a:spcBef>
                <a:spcPts val="1200"/>
              </a:spcBef>
              <a:spcAft>
                <a:spcPts val="0"/>
              </a:spcAft>
              <a:buSzPts val="440"/>
              <a:buNone/>
            </a:pPr>
            <a:r>
              <a:rPr lang="en" sz="1280"/>
              <a:t>2. Flexibility: Kanban is highly adaptable and can be implemented in various contexts, from manufacturing to project management. Teams can easily adjust and customize their Kanban boards to fit their specific needs.</a:t>
            </a:r>
            <a:endParaRPr sz="1280"/>
          </a:p>
          <a:p>
            <a:pPr indent="0" lvl="0" marL="0" rtl="0" algn="l">
              <a:spcBef>
                <a:spcPts val="1200"/>
              </a:spcBef>
              <a:spcAft>
                <a:spcPts val="0"/>
              </a:spcAft>
              <a:buSzPts val="440"/>
              <a:buNone/>
            </a:pPr>
            <a:r>
              <a:rPr lang="en" sz="1280"/>
              <a:t>3. Continuous Improvement: Kanban emphasizes the concept of continuous improvement. Teams regularly review their processes and make incremental changes to enhance efficiency and reduce waste. This iterative approach promotes a culture of ongoing improvement.</a:t>
            </a:r>
            <a:endParaRPr sz="1280"/>
          </a:p>
          <a:p>
            <a:pPr indent="0" lvl="0" marL="0" rtl="0" algn="l">
              <a:spcBef>
                <a:spcPts val="1200"/>
              </a:spcBef>
              <a:spcAft>
                <a:spcPts val="1200"/>
              </a:spcAft>
              <a:buSzPts val="440"/>
              <a:buNone/>
            </a:pPr>
            <a:r>
              <a:rPr lang="en" sz="1280"/>
              <a:t>4. WIP Limitation: Kanban typically includes work-in-progress (WIP) limits, which restrict the number of tasks a team can work on simultaneously. This constraint helps prevent overloading and promotes  Communication: Kanban encourages open communication within teams and across departments. Team members can see the status of tasks on the Kanban board, which promotes collaboration and keeps everyone informed.</a:t>
            </a:r>
            <a:endParaRPr sz="13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1800"/>
              </a:spcBef>
              <a:spcAft>
                <a:spcPts val="0"/>
              </a:spcAft>
              <a:buSzPts val="990"/>
              <a:buNone/>
            </a:pPr>
            <a:r>
              <a:rPr lang="en" sz="2700">
                <a:latin typeface="Arial"/>
                <a:ea typeface="Arial"/>
                <a:cs typeface="Arial"/>
                <a:sym typeface="Arial"/>
              </a:rPr>
              <a:t>Sprint Planning/Sprint Review</a:t>
            </a:r>
            <a:endParaRPr sz="2700">
              <a:latin typeface="Arial"/>
              <a:ea typeface="Arial"/>
              <a:cs typeface="Arial"/>
              <a:sym typeface="Arial"/>
            </a:endParaRPr>
          </a:p>
          <a:p>
            <a:pPr indent="0" lvl="0" marL="0" rtl="0" algn="l">
              <a:lnSpc>
                <a:spcPct val="115000"/>
              </a:lnSpc>
              <a:spcBef>
                <a:spcPts val="400"/>
              </a:spcBef>
              <a:spcAft>
                <a:spcPts val="0"/>
              </a:spcAft>
              <a:buSzPts val="990"/>
              <a:buNone/>
            </a:pPr>
            <a:r>
              <a:t/>
            </a:r>
            <a:endParaRPr b="0" sz="2100">
              <a:solidFill>
                <a:srgbClr val="000000"/>
              </a:solidFill>
              <a:latin typeface="Arial"/>
              <a:ea typeface="Arial"/>
              <a:cs typeface="Arial"/>
              <a:sym typeface="Arial"/>
            </a:endParaRPr>
          </a:p>
          <a:p>
            <a:pPr indent="0" lvl="0" marL="0" rtl="0" algn="ctr">
              <a:spcBef>
                <a:spcPts val="1800"/>
              </a:spcBef>
              <a:spcAft>
                <a:spcPts val="0"/>
              </a:spcAft>
              <a:buSzPts val="990"/>
              <a:buNone/>
            </a:pPr>
            <a:r>
              <a:t/>
            </a:r>
            <a:endParaRPr sz="2100">
              <a:solidFill>
                <a:srgbClr val="000000"/>
              </a:solidFill>
              <a:latin typeface="Arial"/>
              <a:ea typeface="Arial"/>
              <a:cs typeface="Arial"/>
              <a:sym typeface="Arial"/>
            </a:endParaRPr>
          </a:p>
          <a:p>
            <a:pPr indent="0" lvl="0" marL="0" rtl="0" algn="l">
              <a:lnSpc>
                <a:spcPct val="115000"/>
              </a:lnSpc>
              <a:spcBef>
                <a:spcPts val="400"/>
              </a:spcBef>
              <a:spcAft>
                <a:spcPts val="0"/>
              </a:spcAft>
              <a:buSzPts val="990"/>
              <a:buNone/>
            </a:pPr>
            <a:r>
              <a:t/>
            </a:r>
            <a:endParaRPr b="0" sz="2100">
              <a:solidFill>
                <a:srgbClr val="000000"/>
              </a:solidFill>
              <a:latin typeface="Arial"/>
              <a:ea typeface="Arial"/>
              <a:cs typeface="Arial"/>
              <a:sym typeface="Arial"/>
            </a:endParaRPr>
          </a:p>
          <a:p>
            <a:pPr indent="0" lvl="0" marL="0" rtl="0" algn="l">
              <a:spcBef>
                <a:spcPts val="0"/>
              </a:spcBef>
              <a:spcAft>
                <a:spcPts val="0"/>
              </a:spcAft>
              <a:buSzPts val="990"/>
              <a:buNone/>
            </a:pPr>
            <a:r>
              <a:t/>
            </a:r>
            <a:endParaRPr sz="2100"/>
          </a:p>
        </p:txBody>
      </p:sp>
      <p:sp>
        <p:nvSpPr>
          <p:cNvPr id="276" name="Google Shape;276;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Verdana"/>
              <a:buChar char="●"/>
            </a:pPr>
            <a:r>
              <a:rPr lang="en" sz="1500">
                <a:latin typeface="Verdana"/>
                <a:ea typeface="Verdana"/>
                <a:cs typeface="Verdana"/>
                <a:sym typeface="Verdana"/>
              </a:rPr>
              <a:t>The Team discusses what went well during the Sprint, what problems it ran into, and how those problems were solved.</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n" sz="1500">
                <a:latin typeface="Verdana"/>
                <a:ea typeface="Verdana"/>
                <a:cs typeface="Verdana"/>
                <a:sym typeface="Verdana"/>
              </a:rPr>
              <a:t> The Team demonstrates the work that it has completed and answers questions, if any, about the Increment. The entire group then discusses on what to do next. Thus, the Sprint Review provides valuable input to Sprint Planning of the subsequent Sprint.</a:t>
            </a:r>
            <a:endParaRPr sz="1500">
              <a:latin typeface="Verdana"/>
              <a:ea typeface="Verdana"/>
              <a:cs typeface="Verdana"/>
              <a:sym typeface="Verdana"/>
            </a:endParaRPr>
          </a:p>
          <a:p>
            <a:pPr indent="-323850" lvl="0" marL="457200" rtl="0" algn="l">
              <a:spcBef>
                <a:spcPts val="0"/>
              </a:spcBef>
              <a:spcAft>
                <a:spcPts val="0"/>
              </a:spcAft>
              <a:buSzPts val="1500"/>
              <a:buFont typeface="Verdana"/>
              <a:buChar char="●"/>
            </a:pPr>
            <a:r>
              <a:rPr lang="en" sz="1500">
                <a:latin typeface="Verdana"/>
                <a:ea typeface="Verdana"/>
                <a:cs typeface="Verdana"/>
                <a:sym typeface="Verdana"/>
              </a:rPr>
              <a:t>Identify the major items that went well and potential improvements.</a:t>
            </a:r>
            <a:endParaRPr sz="1500">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ctrTitle"/>
          </p:nvPr>
        </p:nvSpPr>
        <p:spPr>
          <a:xfrm>
            <a:off x="311708" y="149450"/>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benefits of DevOps?</a:t>
            </a:r>
            <a:endParaRPr/>
          </a:p>
        </p:txBody>
      </p:sp>
      <p:sp>
        <p:nvSpPr>
          <p:cNvPr id="282" name="Google Shape;282;p35"/>
          <p:cNvSpPr txBox="1"/>
          <p:nvPr>
            <p:ph idx="1" type="subTitle"/>
          </p:nvPr>
        </p:nvSpPr>
        <p:spPr>
          <a:xfrm>
            <a:off x="311700" y="2409050"/>
            <a:ext cx="8726700" cy="2139600"/>
          </a:xfrm>
          <a:prstGeom prst="rect">
            <a:avLst/>
          </a:prstGeom>
        </p:spPr>
        <p:txBody>
          <a:bodyPr anchorCtr="0" anchor="t" bIns="91425" lIns="91425" spcFirstLastPara="1" rIns="91425" wrap="square" tIns="91425">
            <a:noAutofit/>
          </a:bodyPr>
          <a:lstStyle/>
          <a:p>
            <a:pPr indent="-355600" lvl="0" marL="457200" rtl="0" algn="l">
              <a:lnSpc>
                <a:spcPct val="80000"/>
              </a:lnSpc>
              <a:spcBef>
                <a:spcPts val="0"/>
              </a:spcBef>
              <a:spcAft>
                <a:spcPts val="0"/>
              </a:spcAft>
              <a:buSzPts val="2000"/>
              <a:buChar char="●"/>
            </a:pPr>
            <a:r>
              <a:rPr lang="en" sz="2000"/>
              <a:t>A merging of development and operations</a:t>
            </a:r>
            <a:endParaRPr sz="2000"/>
          </a:p>
          <a:p>
            <a:pPr indent="-355600" lvl="0" marL="457200" rtl="0" algn="l">
              <a:lnSpc>
                <a:spcPct val="80000"/>
              </a:lnSpc>
              <a:spcBef>
                <a:spcPts val="0"/>
              </a:spcBef>
              <a:spcAft>
                <a:spcPts val="0"/>
              </a:spcAft>
              <a:buSzPts val="2000"/>
              <a:buChar char="●"/>
            </a:pPr>
            <a:r>
              <a:rPr lang="en" sz="2000"/>
              <a:t>Strong communication, collaboration, and integration between software engineers and information infrastructures</a:t>
            </a:r>
            <a:endParaRPr sz="2000"/>
          </a:p>
          <a:p>
            <a:pPr indent="-355600" lvl="0" marL="457200" rtl="0" algn="l">
              <a:lnSpc>
                <a:spcPct val="80000"/>
              </a:lnSpc>
              <a:spcBef>
                <a:spcPts val="0"/>
              </a:spcBef>
              <a:spcAft>
                <a:spcPts val="0"/>
              </a:spcAft>
              <a:buSzPts val="2000"/>
              <a:buChar char="●"/>
            </a:pPr>
            <a:r>
              <a:rPr lang="en" sz="2000"/>
              <a:t>Enables rapid evolution of products or services</a:t>
            </a:r>
            <a:endParaRPr sz="2000"/>
          </a:p>
          <a:p>
            <a:pPr indent="-355600" lvl="0" marL="457200" rtl="0" algn="l">
              <a:lnSpc>
                <a:spcPct val="80000"/>
              </a:lnSpc>
              <a:spcBef>
                <a:spcPts val="0"/>
              </a:spcBef>
              <a:spcAft>
                <a:spcPts val="0"/>
              </a:spcAft>
              <a:buSzPts val="2000"/>
              <a:buChar char="●"/>
            </a:pPr>
            <a:r>
              <a:rPr lang="en" sz="2000"/>
              <a:t>Reduces risk</a:t>
            </a:r>
            <a:endParaRPr sz="2000"/>
          </a:p>
          <a:p>
            <a:pPr indent="-355600" lvl="0" marL="457200" rtl="0" algn="l">
              <a:lnSpc>
                <a:spcPct val="80000"/>
              </a:lnSpc>
              <a:spcBef>
                <a:spcPts val="0"/>
              </a:spcBef>
              <a:spcAft>
                <a:spcPts val="0"/>
              </a:spcAft>
              <a:buSzPts val="2000"/>
              <a:buChar char="●"/>
            </a:pPr>
            <a:r>
              <a:rPr lang="en" sz="2000"/>
              <a:t>Improves quality</a:t>
            </a:r>
            <a:endParaRPr sz="2000"/>
          </a:p>
          <a:p>
            <a:pPr indent="-355600" lvl="0" marL="457200" rtl="0" algn="l">
              <a:lnSpc>
                <a:spcPct val="80000"/>
              </a:lnSpc>
              <a:spcBef>
                <a:spcPts val="0"/>
              </a:spcBef>
              <a:spcAft>
                <a:spcPts val="0"/>
              </a:spcAft>
              <a:buSzPts val="2000"/>
              <a:buChar char="●"/>
            </a:pPr>
            <a:r>
              <a:rPr lang="en" sz="2000"/>
              <a:t>Reduces costs</a:t>
            </a:r>
            <a:endParaRPr sz="2000"/>
          </a:p>
          <a:p>
            <a:pPr indent="0" lvl="0" marL="457200" rtl="0" algn="l">
              <a:lnSpc>
                <a:spcPct val="80000"/>
              </a:lnSpc>
              <a:spcBef>
                <a:spcPts val="0"/>
              </a:spcBef>
              <a:spcAft>
                <a:spcPts val="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3900"/>
              <a:t>Demo</a:t>
            </a:r>
            <a:endParaRPr sz="3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Obstacles </a:t>
            </a:r>
            <a:endParaRPr/>
          </a:p>
        </p:txBody>
      </p:sp>
      <p:sp>
        <p:nvSpPr>
          <p:cNvPr id="293" name="Google Shape;293;p37"/>
          <p:cNvSpPr txBox="1"/>
          <p:nvPr>
            <p:ph idx="1" type="body"/>
          </p:nvPr>
        </p:nvSpPr>
        <p:spPr>
          <a:xfrm>
            <a:off x="655000" y="1585925"/>
            <a:ext cx="8311800" cy="3045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Aligning tiles </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en" sz="1600">
                <a:latin typeface="Arial"/>
                <a:ea typeface="Arial"/>
                <a:cs typeface="Arial"/>
                <a:sym typeface="Arial"/>
              </a:rPr>
              <a:t>rowOffset/columnOffset</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Shuffling</a:t>
            </a:r>
            <a:r>
              <a:rPr lang="en" sz="1600">
                <a:latin typeface="Arial"/>
                <a:ea typeface="Arial"/>
                <a:cs typeface="Arial"/>
                <a:sym typeface="Arial"/>
              </a:rPr>
              <a:t> tiles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Cheat algorithm</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Scaling board with </a:t>
            </a:r>
            <a:r>
              <a:rPr lang="en" sz="1600">
                <a:latin typeface="Arial"/>
                <a:ea typeface="Arial"/>
                <a:cs typeface="Arial"/>
                <a:sym typeface="Arial"/>
              </a:rPr>
              <a:t>background</a:t>
            </a:r>
            <a:r>
              <a:rPr lang="en" sz="1600">
                <a:latin typeface="Arial"/>
                <a:ea typeface="Arial"/>
                <a:cs typeface="Arial"/>
                <a:sym typeface="Arial"/>
              </a:rPr>
              <a:t> image</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Logic behind rows and columns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Empty tile </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en" sz="1600">
                <a:latin typeface="Arial"/>
                <a:ea typeface="Arial"/>
                <a:cs typeface="Arial"/>
                <a:sym typeface="Arial"/>
              </a:rPr>
              <a:t>Behavior and logic when handling the empty tile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Multiple Backgrounds</a:t>
            </a:r>
            <a:endParaRPr sz="16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Youtube: </a:t>
            </a:r>
            <a:endParaRPr sz="1200">
              <a:latin typeface="Arial"/>
              <a:ea typeface="Arial"/>
              <a:cs typeface="Arial"/>
              <a:sym typeface="Arial"/>
            </a:endParaRPr>
          </a:p>
          <a:p>
            <a:pPr indent="0" lvl="0" marL="0" rtl="0" algn="l">
              <a:spcBef>
                <a:spcPts val="0"/>
              </a:spcBef>
              <a:spcAft>
                <a:spcPts val="0"/>
              </a:spcAft>
              <a:buNone/>
            </a:pPr>
            <a:r>
              <a:rPr lang="en" sz="1200" u="sng">
                <a:solidFill>
                  <a:schemeClr val="hlink"/>
                </a:solidFill>
                <a:highlight>
                  <a:srgbClr val="313338"/>
                </a:highlight>
                <a:latin typeface="Arial"/>
                <a:ea typeface="Arial"/>
                <a:cs typeface="Arial"/>
                <a:sym typeface="Arial"/>
                <a:hlinkClick r:id="rId3"/>
              </a:rPr>
              <a:t>https://www.youtube.com/watch?v=yw4EqNmWbPA</a:t>
            </a:r>
            <a:r>
              <a:rPr lang="en" sz="1200">
                <a:solidFill>
                  <a:srgbClr val="DBDEE1"/>
                </a:solidFill>
                <a:highlight>
                  <a:srgbClr val="313338"/>
                </a:highlight>
                <a:latin typeface="Arial"/>
                <a:ea typeface="Arial"/>
                <a:cs typeface="Arial"/>
                <a:sym typeface="Arial"/>
              </a:rPr>
              <a:t> </a:t>
            </a:r>
            <a:endParaRPr sz="1200">
              <a:solidFill>
                <a:srgbClr val="DBDEE1"/>
              </a:solidFill>
              <a:highlight>
                <a:srgbClr val="313338"/>
              </a:highlight>
              <a:latin typeface="Arial"/>
              <a:ea typeface="Arial"/>
              <a:cs typeface="Arial"/>
              <a:sym typeface="Arial"/>
            </a:endParaRPr>
          </a:p>
          <a:p>
            <a:pPr indent="0" lvl="0" marL="0" rtl="0" algn="l">
              <a:spcBef>
                <a:spcPts val="0"/>
              </a:spcBef>
              <a:spcAft>
                <a:spcPts val="0"/>
              </a:spcAft>
              <a:buNone/>
            </a:pPr>
            <a:r>
              <a:t/>
            </a:r>
            <a:endParaRPr sz="1200">
              <a:solidFill>
                <a:srgbClr val="DBDEE1"/>
              </a:solidFill>
              <a:highlight>
                <a:srgbClr val="313338"/>
              </a:highlight>
              <a:latin typeface="Arial"/>
              <a:ea typeface="Arial"/>
              <a:cs typeface="Arial"/>
              <a:sym typeface="Arial"/>
            </a:endParaRPr>
          </a:p>
          <a:p>
            <a:pPr indent="0" lvl="0" marL="0" rtl="0" algn="l">
              <a:spcBef>
                <a:spcPts val="0"/>
              </a:spcBef>
              <a:spcAft>
                <a:spcPts val="0"/>
              </a:spcAft>
              <a:buNone/>
            </a:pPr>
            <a:r>
              <a:rPr lang="en" sz="1200" u="sng">
                <a:solidFill>
                  <a:schemeClr val="hlink"/>
                </a:solidFill>
                <a:highlight>
                  <a:srgbClr val="313338"/>
                </a:highlight>
                <a:latin typeface="Arial"/>
                <a:ea typeface="Arial"/>
                <a:cs typeface="Arial"/>
                <a:sym typeface="Arial"/>
                <a:hlinkClick r:id="rId4"/>
              </a:rPr>
              <a:t>https://www.youtube.com/watch?v=fZ05auHKe3I</a:t>
            </a:r>
            <a:endParaRPr/>
          </a:p>
          <a:p>
            <a:pPr indent="0" lvl="0" marL="0" rtl="0" algn="l">
              <a:spcBef>
                <a:spcPts val="0"/>
              </a:spcBef>
              <a:spcAft>
                <a:spcPts val="0"/>
              </a:spcAft>
              <a:buNone/>
            </a:pPr>
            <a:r>
              <a:rPr lang="en"/>
              <a:t>Demo: </a:t>
            </a:r>
            <a:r>
              <a:rPr lang="en" sz="1200">
                <a:latin typeface="Arial"/>
                <a:ea typeface="Arial"/>
                <a:cs typeface="Arial"/>
                <a:sym typeface="Arial"/>
              </a:rPr>
              <a:t>https://codd.cs.gsu.edu/~ndatla1/pr3/index.html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Fifteen Puzzle Github: </a:t>
            </a:r>
            <a:r>
              <a:rPr lang="en" sz="1100">
                <a:latin typeface="Arial"/>
                <a:ea typeface="Arial"/>
                <a:cs typeface="Arial"/>
                <a:sym typeface="Arial"/>
              </a:rPr>
              <a:t>https://github.com/diocletian53/CSC-4370-Team-Project-3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1204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900"/>
              <a:t>Fin.</a:t>
            </a:r>
            <a:endParaRPr sz="3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40"/>
              <a:t>Team Members</a:t>
            </a:r>
            <a:endParaRPr sz="2740"/>
          </a:p>
          <a:p>
            <a:pPr indent="0" lvl="0" marL="0" rtl="0" algn="l">
              <a:spcBef>
                <a:spcPts val="0"/>
              </a:spcBef>
              <a:spcAft>
                <a:spcPts val="0"/>
              </a:spcAft>
              <a:buSzPts val="990"/>
              <a:buNone/>
            </a:pPr>
            <a:r>
              <a:t/>
            </a:r>
            <a:endParaRPr sz="2340"/>
          </a:p>
        </p:txBody>
      </p:sp>
      <p:sp>
        <p:nvSpPr>
          <p:cNvPr id="148" name="Google Shape;148;p15"/>
          <p:cNvSpPr txBox="1"/>
          <p:nvPr>
            <p:ph idx="1" type="body"/>
          </p:nvPr>
        </p:nvSpPr>
        <p:spPr>
          <a:xfrm>
            <a:off x="1412200" y="1719950"/>
            <a:ext cx="7038900" cy="2911200"/>
          </a:xfrm>
          <a:prstGeom prst="rect">
            <a:avLst/>
          </a:prstGeom>
        </p:spPr>
        <p:txBody>
          <a:bodyPr anchorCtr="0" anchor="t" bIns="91425" lIns="91425" spcFirstLastPara="1" rIns="91425" wrap="square" tIns="91425">
            <a:noAutofit/>
          </a:bodyPr>
          <a:lstStyle/>
          <a:p>
            <a:pPr indent="-228600" lvl="0" marL="457200" rtl="0" algn="l">
              <a:lnSpc>
                <a:spcPct val="95000"/>
              </a:lnSpc>
              <a:spcBef>
                <a:spcPts val="1800"/>
              </a:spcBef>
              <a:spcAft>
                <a:spcPts val="0"/>
              </a:spcAft>
              <a:buClr>
                <a:schemeClr val="lt1"/>
              </a:buClr>
              <a:buSzPts val="2065"/>
              <a:buFont typeface="Arial"/>
              <a:buNone/>
            </a:pPr>
            <a:r>
              <a:rPr lang="en" sz="2065">
                <a:latin typeface="Arial"/>
                <a:ea typeface="Arial"/>
                <a:cs typeface="Arial"/>
                <a:sym typeface="Arial"/>
              </a:rPr>
              <a:t>Nolan Hinshaw - Programmer</a:t>
            </a:r>
            <a:endParaRPr sz="2065">
              <a:latin typeface="Arial"/>
              <a:ea typeface="Arial"/>
              <a:cs typeface="Arial"/>
              <a:sym typeface="Arial"/>
            </a:endParaRPr>
          </a:p>
          <a:p>
            <a:pPr indent="-228600" lvl="0" marL="457200" rtl="0" algn="l">
              <a:lnSpc>
                <a:spcPct val="95000"/>
              </a:lnSpc>
              <a:spcBef>
                <a:spcPts val="0"/>
              </a:spcBef>
              <a:spcAft>
                <a:spcPts val="0"/>
              </a:spcAft>
              <a:buClr>
                <a:schemeClr val="lt1"/>
              </a:buClr>
              <a:buSzPts val="2065"/>
              <a:buFont typeface="Arial"/>
              <a:buNone/>
            </a:pPr>
            <a:r>
              <a:rPr lang="en" sz="2065">
                <a:latin typeface="Arial"/>
                <a:ea typeface="Arial"/>
                <a:cs typeface="Arial"/>
                <a:sym typeface="Arial"/>
              </a:rPr>
              <a:t>Santiago Fleiderman- Designer</a:t>
            </a:r>
            <a:endParaRPr sz="2065">
              <a:latin typeface="Arial"/>
              <a:ea typeface="Arial"/>
              <a:cs typeface="Arial"/>
              <a:sym typeface="Arial"/>
            </a:endParaRPr>
          </a:p>
          <a:p>
            <a:pPr indent="-228600" lvl="0" marL="457200" rtl="0" algn="l">
              <a:lnSpc>
                <a:spcPct val="95000"/>
              </a:lnSpc>
              <a:spcBef>
                <a:spcPts val="0"/>
              </a:spcBef>
              <a:spcAft>
                <a:spcPts val="0"/>
              </a:spcAft>
              <a:buClr>
                <a:schemeClr val="lt1"/>
              </a:buClr>
              <a:buSzPts val="2065"/>
              <a:buFont typeface="Arial"/>
              <a:buNone/>
            </a:pPr>
            <a:r>
              <a:rPr lang="en" sz="2065">
                <a:latin typeface="Arial"/>
                <a:ea typeface="Arial"/>
                <a:cs typeface="Arial"/>
                <a:sym typeface="Arial"/>
              </a:rPr>
              <a:t>Christian Spencer - Tester</a:t>
            </a:r>
            <a:endParaRPr sz="2065">
              <a:latin typeface="Arial"/>
              <a:ea typeface="Arial"/>
              <a:cs typeface="Arial"/>
              <a:sym typeface="Arial"/>
            </a:endParaRPr>
          </a:p>
          <a:p>
            <a:pPr indent="-228600" lvl="0" marL="457200" rtl="0" algn="l">
              <a:lnSpc>
                <a:spcPct val="95000"/>
              </a:lnSpc>
              <a:spcBef>
                <a:spcPts val="0"/>
              </a:spcBef>
              <a:spcAft>
                <a:spcPts val="0"/>
              </a:spcAft>
              <a:buClr>
                <a:schemeClr val="lt1"/>
              </a:buClr>
              <a:buSzPts val="2065"/>
              <a:buFont typeface="Arial"/>
              <a:buNone/>
            </a:pPr>
            <a:r>
              <a:rPr lang="en" sz="2065">
                <a:latin typeface="Arial"/>
                <a:ea typeface="Arial"/>
                <a:cs typeface="Arial"/>
                <a:sym typeface="Arial"/>
              </a:rPr>
              <a:t>Jenny Dinh - Programmer</a:t>
            </a:r>
            <a:endParaRPr sz="2065">
              <a:latin typeface="Arial"/>
              <a:ea typeface="Arial"/>
              <a:cs typeface="Arial"/>
              <a:sym typeface="Arial"/>
            </a:endParaRPr>
          </a:p>
          <a:p>
            <a:pPr indent="-228600" lvl="0" marL="457200" rtl="0" algn="l">
              <a:lnSpc>
                <a:spcPct val="95000"/>
              </a:lnSpc>
              <a:spcBef>
                <a:spcPts val="0"/>
              </a:spcBef>
              <a:spcAft>
                <a:spcPts val="0"/>
              </a:spcAft>
              <a:buClr>
                <a:schemeClr val="lt1"/>
              </a:buClr>
              <a:buSzPts val="2065"/>
              <a:buFont typeface="Arial"/>
              <a:buNone/>
            </a:pPr>
            <a:r>
              <a:rPr lang="en" sz="2065">
                <a:latin typeface="Arial"/>
                <a:ea typeface="Arial"/>
                <a:cs typeface="Arial"/>
                <a:sym typeface="Arial"/>
              </a:rPr>
              <a:t>Nishant Datla - Tester</a:t>
            </a:r>
            <a:endParaRPr sz="2065">
              <a:latin typeface="Arial"/>
              <a:ea typeface="Arial"/>
              <a:cs typeface="Arial"/>
              <a:sym typeface="Arial"/>
            </a:endParaRPr>
          </a:p>
          <a:p>
            <a:pPr indent="0" lvl="0" marL="0" rtl="0" algn="l">
              <a:lnSpc>
                <a:spcPct val="95000"/>
              </a:lnSpc>
              <a:spcBef>
                <a:spcPts val="1800"/>
              </a:spcBef>
              <a:spcAft>
                <a:spcPts val="0"/>
              </a:spcAft>
              <a:buSzPts val="1018"/>
              <a:buNone/>
            </a:pPr>
            <a:r>
              <a:t/>
            </a:r>
            <a:endParaRPr sz="1417"/>
          </a:p>
          <a:p>
            <a:pPr indent="0" lvl="0" marL="0" rtl="0" algn="l">
              <a:lnSpc>
                <a:spcPct val="95000"/>
              </a:lnSpc>
              <a:spcBef>
                <a:spcPts val="1600"/>
              </a:spcBef>
              <a:spcAft>
                <a:spcPts val="1200"/>
              </a:spcAft>
              <a:buSzPts val="1018"/>
              <a:buNone/>
            </a:pPr>
            <a:r>
              <a:t/>
            </a:r>
            <a:endParaRPr sz="160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4" name="Google Shape;154;p16"/>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55" name="Google Shape;155;p16"/>
          <p:cNvPicPr preferRelativeResize="0"/>
          <p:nvPr/>
        </p:nvPicPr>
        <p:blipFill>
          <a:blip r:embed="rId3">
            <a:alphaModFix/>
          </a:blip>
          <a:stretch>
            <a:fillRect/>
          </a:stretch>
        </p:blipFill>
        <p:spPr>
          <a:xfrm>
            <a:off x="0" y="-2"/>
            <a:ext cx="914399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Overview/Objective of JavaTech’s Fifteen Puzzle</a:t>
            </a:r>
            <a:endParaRPr/>
          </a:p>
        </p:txBody>
      </p:sp>
      <p:sp>
        <p:nvSpPr>
          <p:cNvPr id="161" name="Google Shape;161;p17"/>
          <p:cNvSpPr txBox="1"/>
          <p:nvPr>
            <p:ph idx="1" type="body"/>
          </p:nvPr>
        </p:nvSpPr>
        <p:spPr>
          <a:xfrm>
            <a:off x="1297500" y="1338950"/>
            <a:ext cx="7038900" cy="2911200"/>
          </a:xfrm>
          <a:prstGeom prst="rect">
            <a:avLst/>
          </a:prstGeom>
          <a:noFill/>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End of Game Notifications</a:t>
            </a:r>
            <a:endParaRPr sz="1600"/>
          </a:p>
          <a:p>
            <a:pPr indent="-317500" lvl="1" marL="914400" rtl="0" algn="l">
              <a:spcBef>
                <a:spcPts val="0"/>
              </a:spcBef>
              <a:spcAft>
                <a:spcPts val="0"/>
              </a:spcAft>
              <a:buSzPts val="1400"/>
              <a:buChar char="-"/>
            </a:pPr>
            <a:r>
              <a:rPr lang="en" sz="1400"/>
              <a:t>After putting all </a:t>
            </a:r>
            <a:r>
              <a:rPr lang="en" sz="1400"/>
              <a:t>pieces into place, the game will notify you that you have won</a:t>
            </a:r>
            <a:endParaRPr sz="1400"/>
          </a:p>
          <a:p>
            <a:pPr indent="-330200" lvl="0" marL="457200" rtl="0" algn="l">
              <a:spcBef>
                <a:spcPts val="0"/>
              </a:spcBef>
              <a:spcAft>
                <a:spcPts val="0"/>
              </a:spcAft>
              <a:buSzPts val="1600"/>
              <a:buChar char="-"/>
            </a:pPr>
            <a:r>
              <a:rPr lang="en" sz="1600"/>
              <a:t>Multiple Backgrounds</a:t>
            </a:r>
            <a:endParaRPr sz="1600"/>
          </a:p>
          <a:p>
            <a:pPr indent="-317500" lvl="1" marL="914400" rtl="0" algn="l">
              <a:spcBef>
                <a:spcPts val="0"/>
              </a:spcBef>
              <a:spcAft>
                <a:spcPts val="0"/>
              </a:spcAft>
              <a:buSzPts val="1400"/>
              <a:buChar char="-"/>
            </a:pPr>
            <a:r>
              <a:rPr lang="en" sz="1400"/>
              <a:t>To make the game vary, we implemented different backgrounds </a:t>
            </a:r>
            <a:endParaRPr sz="1400"/>
          </a:p>
          <a:p>
            <a:pPr indent="-330200" lvl="0" marL="457200" rtl="0" algn="l">
              <a:spcBef>
                <a:spcPts val="0"/>
              </a:spcBef>
              <a:spcAft>
                <a:spcPts val="0"/>
              </a:spcAft>
              <a:buSzPts val="1600"/>
              <a:buChar char="-"/>
            </a:pPr>
            <a:r>
              <a:rPr lang="en" sz="1600"/>
              <a:t>Step Counter</a:t>
            </a:r>
            <a:endParaRPr sz="1600"/>
          </a:p>
          <a:p>
            <a:pPr indent="-317500" lvl="1" marL="914400" rtl="0" algn="l">
              <a:spcBef>
                <a:spcPts val="0"/>
              </a:spcBef>
              <a:spcAft>
                <a:spcPts val="0"/>
              </a:spcAft>
              <a:buSzPts val="1400"/>
              <a:buChar char="-"/>
            </a:pPr>
            <a:r>
              <a:rPr lang="en" sz="1400"/>
              <a:t>Displays and keeps track of the number of steps you’ve taken</a:t>
            </a:r>
            <a:endParaRPr sz="1400"/>
          </a:p>
          <a:p>
            <a:pPr indent="-330200" lvl="0" marL="457200" rtl="0" algn="l">
              <a:spcBef>
                <a:spcPts val="0"/>
              </a:spcBef>
              <a:spcAft>
                <a:spcPts val="0"/>
              </a:spcAft>
              <a:buSzPts val="1600"/>
              <a:buChar char="-"/>
            </a:pPr>
            <a:r>
              <a:rPr lang="en" sz="1600"/>
              <a:t>Different puzzle sizes</a:t>
            </a:r>
            <a:endParaRPr sz="1600"/>
          </a:p>
          <a:p>
            <a:pPr indent="-317500" lvl="1" marL="914400" rtl="0" algn="l">
              <a:spcBef>
                <a:spcPts val="0"/>
              </a:spcBef>
              <a:spcAft>
                <a:spcPts val="0"/>
              </a:spcAft>
              <a:buSzPts val="1400"/>
              <a:buChar char="-"/>
            </a:pPr>
            <a:r>
              <a:rPr lang="en" sz="1400"/>
              <a:t>Adds variety to the game which allows users to change the dimensions of the square</a:t>
            </a:r>
            <a:endParaRPr sz="1400"/>
          </a:p>
          <a:p>
            <a:pPr indent="-330200" lvl="0" marL="457200" rtl="0" algn="l">
              <a:spcBef>
                <a:spcPts val="0"/>
              </a:spcBef>
              <a:spcAft>
                <a:spcPts val="0"/>
              </a:spcAft>
              <a:buSzPts val="1600"/>
              <a:buChar char="-"/>
            </a:pPr>
            <a:r>
              <a:rPr lang="en" sz="1600"/>
              <a:t>Cheats/Privileges</a:t>
            </a:r>
            <a:endParaRPr sz="1600"/>
          </a:p>
          <a:p>
            <a:pPr indent="-317500" lvl="1" marL="914400" rtl="0" algn="l">
              <a:spcBef>
                <a:spcPts val="0"/>
              </a:spcBef>
              <a:spcAft>
                <a:spcPts val="0"/>
              </a:spcAft>
              <a:buSzPts val="1400"/>
              <a:buChar char="-"/>
            </a:pPr>
            <a:r>
              <a:rPr lang="en" sz="1400"/>
              <a:t>Allow users to view what the finished puzzle should look like</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79450" y="776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WireFrame</a:t>
            </a:r>
            <a:endParaRPr/>
          </a:p>
        </p:txBody>
      </p:sp>
      <p:sp>
        <p:nvSpPr>
          <p:cNvPr id="167" name="Google Shape;167;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18"/>
          <p:cNvPicPr preferRelativeResize="0"/>
          <p:nvPr/>
        </p:nvPicPr>
        <p:blipFill>
          <a:blip r:embed="rId3">
            <a:alphaModFix/>
          </a:blip>
          <a:stretch>
            <a:fillRect/>
          </a:stretch>
        </p:blipFill>
        <p:spPr>
          <a:xfrm>
            <a:off x="60375" y="650350"/>
            <a:ext cx="9144000" cy="4493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2158800"/>
            <a:ext cx="7038900" cy="87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300"/>
              <a:t>The Game</a:t>
            </a:r>
            <a:endParaRPr sz="5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0"/>
          <p:cNvPicPr preferRelativeResize="0"/>
          <p:nvPr/>
        </p:nvPicPr>
        <p:blipFill>
          <a:blip r:embed="rId3">
            <a:alphaModFix/>
          </a:blip>
          <a:stretch>
            <a:fillRect/>
          </a:stretch>
        </p:blipFill>
        <p:spPr>
          <a:xfrm>
            <a:off x="1602875" y="0"/>
            <a:ext cx="6383449"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1"/>
          <p:cNvPicPr preferRelativeResize="0"/>
          <p:nvPr/>
        </p:nvPicPr>
        <p:blipFill>
          <a:blip r:embed="rId3">
            <a:alphaModFix/>
          </a:blip>
          <a:stretch>
            <a:fillRect/>
          </a:stretch>
        </p:blipFill>
        <p:spPr>
          <a:xfrm>
            <a:off x="4776546" y="82313"/>
            <a:ext cx="4228979" cy="4978876"/>
          </a:xfrm>
          <a:prstGeom prst="rect">
            <a:avLst/>
          </a:prstGeom>
          <a:noFill/>
          <a:ln>
            <a:noFill/>
          </a:ln>
        </p:spPr>
      </p:pic>
      <p:sp>
        <p:nvSpPr>
          <p:cNvPr id="184" name="Google Shape;184;p21"/>
          <p:cNvSpPr txBox="1"/>
          <p:nvPr/>
        </p:nvSpPr>
        <p:spPr>
          <a:xfrm>
            <a:off x="621625" y="1737025"/>
            <a:ext cx="3096300" cy="11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lt1"/>
                </a:solidFill>
                <a:latin typeface="Lato"/>
                <a:ea typeface="Lato"/>
                <a:cs typeface="Lato"/>
                <a:sym typeface="Lato"/>
              </a:rPr>
              <a:t>Solved Puzzle</a:t>
            </a:r>
            <a:endParaRPr sz="34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